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95" r:id="rId2"/>
    <p:sldId id="387" r:id="rId3"/>
    <p:sldId id="354" r:id="rId4"/>
    <p:sldId id="367" r:id="rId5"/>
    <p:sldId id="368" r:id="rId6"/>
    <p:sldId id="358" r:id="rId7"/>
    <p:sldId id="369" r:id="rId8"/>
    <p:sldId id="375" r:id="rId9"/>
    <p:sldId id="376" r:id="rId10"/>
    <p:sldId id="384" r:id="rId11"/>
    <p:sldId id="385" r:id="rId12"/>
    <p:sldId id="386" r:id="rId13"/>
    <p:sldId id="378" r:id="rId14"/>
    <p:sldId id="379" r:id="rId15"/>
    <p:sldId id="380" r:id="rId16"/>
    <p:sldId id="381" r:id="rId17"/>
    <p:sldId id="382" r:id="rId18"/>
    <p:sldId id="360" r:id="rId19"/>
    <p:sldId id="370" r:id="rId20"/>
    <p:sldId id="374" r:id="rId21"/>
    <p:sldId id="383" r:id="rId22"/>
    <p:sldId id="373" r:id="rId23"/>
    <p:sldId id="371" r:id="rId24"/>
    <p:sldId id="372" r:id="rId25"/>
    <p:sldId id="364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CC6600"/>
    <a:srgbClr val="FF9900"/>
    <a:srgbClr val="9900FF"/>
    <a:srgbClr val="99CC00"/>
    <a:srgbClr val="33CCFF"/>
    <a:srgbClr val="FD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9" autoAdjust="0"/>
    <p:restoredTop sz="94581" autoAdjust="0"/>
  </p:normalViewPr>
  <p:slideViewPr>
    <p:cSldViewPr>
      <p:cViewPr varScale="1">
        <p:scale>
          <a:sx n="100" d="100"/>
          <a:sy n="100" d="100"/>
        </p:scale>
        <p:origin x="114" y="90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E74DDC-5BF2-4CB7-A5E0-AA9645D55E1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51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fld id="{75B41F2D-39AC-4023-9967-838A15874625}" type="slidenum">
              <a:rPr kumimoji="0" lang="ko-KR" altLang="en-US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6AEE5-B053-4DDA-9C1C-073029C17498}" type="slidenum">
              <a:rPr lang="ko-KR" altLang="en-US" smtClean="0"/>
              <a:pPr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81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3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Image" r:id="rId3" imgW="13003175" imgH="7555556" progId="Photoshop.Image.7">
                  <p:embed/>
                </p:oleObj>
              </mc:Choice>
              <mc:Fallback>
                <p:oleObj name="Image" r:id="rId3" imgW="13003175" imgH="755555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457200"/>
                        <a:ext cx="8416925" cy="489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57188" y="457200"/>
            <a:ext cx="8405812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6" name="Picture 31" descr="03_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728788" y="5283200"/>
            <a:ext cx="67310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66738"/>
            <a:ext cx="14509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0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77000"/>
            <a:ext cx="2895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32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D9C9E6C-65B7-4E3E-A3A6-F2D6531AC82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33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5832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5832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1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7164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6605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6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Image" r:id="rId3" imgW="6361905" imgH="5663492" progId="Photoshop.Image.7">
                  <p:embed/>
                </p:oleObj>
              </mc:Choice>
              <mc:Fallback>
                <p:oleObj name="Image" r:id="rId3" imgW="6361905" imgH="5663492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9" name="Picture 59" descr="03_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243638"/>
            <a:ext cx="20589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16463"/>
          </a:xfrm>
        </p:spPr>
        <p:txBody>
          <a:bodyPr/>
          <a:lstStyle>
            <a:lvl1pPr>
              <a:buClr>
                <a:srgbClr val="CC6600"/>
              </a:buClr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4025" y="26035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86B7F59-5E46-4F1C-9F29-A713A557664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97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19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4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2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9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2277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101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7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1028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15" imgW="6361905" imgH="5663492" progId="Photoshop.Image.7">
                  <p:embed/>
                </p:oleObj>
              </mc:Choice>
              <mc:Fallback>
                <p:oleObj name="Image" r:id="rId15" imgW="6361905" imgH="5663492" progId="Photoshop.Image.7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3719513"/>
                        <a:ext cx="3124200" cy="278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Picture 58" descr="03_back_b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3" name="Picture 59" descr="03_icon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그림 11" descr="학과name.jpg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86500"/>
            <a:ext cx="238601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une8244/KPUProject.gi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umin\Documents\&#51333;&#54633;%20&#49444;&#44228;\FloorPlanner%20Demo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3713" y="4365625"/>
            <a:ext cx="6688137" cy="863600"/>
          </a:xfrm>
        </p:spPr>
        <p:txBody>
          <a:bodyPr/>
          <a:lstStyle/>
          <a:p>
            <a:pPr algn="ctr" eaLnBrk="1" hangingPunct="1"/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</a:t>
            </a:r>
            <a:r>
              <a:rPr lang="ko-KR" altLang="en-US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가구 배치 시스템</a:t>
            </a: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 Furniture Layout System</a:t>
            </a:r>
            <a:endParaRPr lang="ko-KR" altLang="en-US" sz="2400" b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3714750" y="5500688"/>
            <a:ext cx="50133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2011154002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김건우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  2011154011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김형민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2011154025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이수민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kern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1620838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종합설계제안서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88840"/>
            <a:ext cx="7398593" cy="39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6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시나리오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구조 편집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편집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배치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-&gt; 3D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3D </a:t>
            </a:r>
            <a:r>
              <a:rPr lang="ko-KR" altLang="en-US" dirty="0" err="1" smtClean="0"/>
              <a:t>브라우즈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175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ER </a:t>
            </a:r>
            <a:r>
              <a:rPr lang="ko-KR" altLang="en-US" dirty="0" smtClean="0"/>
              <a:t>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16832"/>
            <a:ext cx="641826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9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99440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addFurniture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새로운 가구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73811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삭제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34820"/>
              </p:ext>
            </p:extLst>
          </p:nvPr>
        </p:nvGraphicFramePr>
        <p:xfrm>
          <a:off x="717808" y="4472008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modifyFurniture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67882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</a:t>
                      </a:r>
                      <a:r>
                        <a:rPr lang="ko-KR" altLang="en-US" baseline="0" dirty="0" smtClean="0"/>
                        <a:t> 가구 정보 파일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124038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exportFurniture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파일 추출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28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API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새로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00854"/>
              </p:ext>
            </p:extLst>
          </p:nvPr>
        </p:nvGraphicFramePr>
        <p:xfrm>
          <a:off x="708025" y="2146288"/>
          <a:ext cx="7680904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8423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drawingImage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xOrigin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yOrigin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새로운 도면 생성 및 크기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83581"/>
              </p:ext>
            </p:extLst>
          </p:nvPr>
        </p:nvGraphicFramePr>
        <p:xfrm>
          <a:off x="708025" y="4149080"/>
          <a:ext cx="7680904" cy="108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128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smtClean="0"/>
              <a:t>Viewing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91496"/>
              </p:ext>
            </p:extLst>
          </p:nvPr>
        </p:nvGraphicFramePr>
        <p:xfrm>
          <a:off x="685800" y="2204864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899620"/>
              </p:ext>
            </p:extLst>
          </p:nvPr>
        </p:nvGraphicFramePr>
        <p:xfrm>
          <a:off x="685800" y="3867217"/>
          <a:ext cx="7680904" cy="158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 Imgae3D(Home </a:t>
                      </a:r>
                      <a:r>
                        <a:rPr lang="en-US" altLang="ko-KR" sz="1200" dirty="0" err="1" smtClean="0"/>
                        <a:t>home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originX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originY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width, </a:t>
                      </a:r>
                    </a:p>
                    <a:p>
                      <a:r>
                        <a:rPr lang="en-US" altLang="ko-KR" sz="1200" dirty="0" smtClean="0"/>
                        <a:t>                  float depth,  </a:t>
                      </a:r>
                    </a:p>
                    <a:p>
                      <a:r>
                        <a:rPr lang="en-US" altLang="ko-KR" sz="1200" dirty="0" smtClean="0"/>
                        <a:t>                  </a:t>
                      </a:r>
                      <a:r>
                        <a:rPr lang="en-US" altLang="ko-KR" sz="1200" dirty="0" err="1" smtClean="0"/>
                        <a:t>boolean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waitTextureLoadingEnd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2D</a:t>
                      </a:r>
                      <a:r>
                        <a:rPr lang="en-US" altLang="ko-KR" baseline="0" dirty="0" smtClean="0"/>
                        <a:t> -&gt; 3D </a:t>
                      </a:r>
                      <a:r>
                        <a:rPr lang="ko-KR" altLang="en-US" baseline="0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895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dirty="0" smtClean="0"/>
              <a:t>Transfer API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357542"/>
              </p:ext>
            </p:extLst>
          </p:nvPr>
        </p:nvGraphicFramePr>
        <p:xfrm>
          <a:off x="685800" y="1860487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bind(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*)&amp;</a:t>
                      </a:r>
                      <a:r>
                        <a:rPr lang="en-US" altLang="ko-KR" sz="1400" dirty="0" err="1" smtClean="0"/>
                        <a:t>addr_local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소켓 바인딩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0701"/>
              </p:ext>
            </p:extLst>
          </p:nvPr>
        </p:nvGraphicFramePr>
        <p:xfrm>
          <a:off x="685800" y="3177967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accept(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addr_remote</a:t>
                      </a:r>
                      <a:r>
                        <a:rPr lang="en-US" altLang="ko-KR" sz="1400" dirty="0" smtClean="0"/>
                        <a:t>, &amp;</a:t>
                      </a:r>
                      <a:r>
                        <a:rPr lang="en-US" altLang="ko-KR" sz="1400" dirty="0" err="1" smtClean="0"/>
                        <a:t>sin_size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클라이언트</a:t>
                      </a:r>
                      <a:r>
                        <a:rPr lang="ko-KR" altLang="en-US" baseline="0" dirty="0" smtClean="0"/>
                        <a:t> 접속 요청 대기 및 허락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85940"/>
              </p:ext>
            </p:extLst>
          </p:nvPr>
        </p:nvGraphicFramePr>
        <p:xfrm>
          <a:off x="685800" y="4259240"/>
          <a:ext cx="7680904" cy="753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38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send(</a:t>
                      </a:r>
                      <a:r>
                        <a:rPr lang="en-US" altLang="ko-KR" sz="1600" dirty="0" err="1" smtClean="0"/>
                        <a:t>nsockfd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sdbuf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f_block_sz</a:t>
                      </a:r>
                      <a:r>
                        <a:rPr lang="en-US" altLang="ko-KR" sz="1600" dirty="0" smtClean="0"/>
                        <a:t>, 0) &lt; 0</a:t>
                      </a:r>
                      <a:endParaRPr lang="ko-KR" altLang="en-US" sz="16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송신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83260"/>
              </p:ext>
            </p:extLst>
          </p:nvPr>
        </p:nvGraphicFramePr>
        <p:xfrm>
          <a:off x="685800" y="5307375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connect(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remote_addr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상태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30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환경</a:t>
            </a:r>
          </a:p>
        </p:txBody>
      </p:sp>
      <p:sp>
        <p:nvSpPr>
          <p:cNvPr id="15363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FB7B4D-D3A9-40A9-94FB-39602B591412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</p:nvPr>
        </p:nvGraphicFramePr>
        <p:xfrm>
          <a:off x="468313" y="1844675"/>
          <a:ext cx="8229600" cy="13716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51657"/>
                <a:gridCol w="6677943"/>
              </a:tblGrid>
              <a:tr h="640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Develop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Studio (2.2.3)/ 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Eclipse IDE for Java EE Developer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(4.6)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Language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 (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SE Development Kit 8u111)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Base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Maria</a:t>
                      </a:r>
                      <a:r>
                        <a:rPr lang="en-US" altLang="ko-KR" sz="18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DB </a:t>
                      </a:r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(10.1.19)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313" y="1412875"/>
            <a:ext cx="231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Software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313" y="3500438"/>
            <a:ext cx="23891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Hardware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  <a:endParaRPr lang="en-US" altLang="ko-KR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8313" y="3983038"/>
          <a:ext cx="8207375" cy="731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3879"/>
                <a:gridCol w="6623496"/>
              </a:tblGrid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O/S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Microsoft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Windows 10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VR Box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VR7 Voyager/Adventure</a:t>
                      </a: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9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27588"/>
            <a:ext cx="5229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en-US" altLang="ko-KR" sz="2000" dirty="0"/>
              <a:t>VR Furniture Layout </a:t>
            </a:r>
            <a:r>
              <a:rPr lang="en-US" altLang="ko-KR" sz="2000" dirty="0" smtClean="0"/>
              <a:t>System </a:t>
            </a:r>
            <a:r>
              <a:rPr lang="ko-KR" altLang="en-US" sz="2000" dirty="0" smtClean="0"/>
              <a:t>개발 방법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Android Studio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네트워크를 통해 프로그램으로부터 영상 받아 재생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Eclipse</a:t>
            </a:r>
            <a:r>
              <a:rPr lang="ko-KR" altLang="en-US" sz="1600" dirty="0" smtClean="0"/>
              <a:t>를 이용한 프로그램 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3D Modeling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네트워크를 통해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와 연동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Maria DB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DB </a:t>
            </a:r>
            <a:r>
              <a:rPr lang="ko-KR" altLang="en-US" sz="1600" dirty="0" smtClean="0"/>
              <a:t>구축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4A1084-557B-4765-A38B-59863178E97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1788"/>
            <a:ext cx="5181600" cy="563562"/>
          </a:xfrm>
        </p:spPr>
        <p:txBody>
          <a:bodyPr/>
          <a:lstStyle/>
          <a:p>
            <a:pPr eaLnBrk="1" hangingPunct="1"/>
            <a:r>
              <a:rPr lang="ko-KR" altLang="en-US" sz="3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gray">
          <a:xfrm>
            <a:off x="2514600" y="1262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gray">
          <a:xfrm>
            <a:off x="2133600" y="11430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gray">
          <a:xfrm>
            <a:off x="2968625" y="130810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 요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gray">
          <a:xfrm>
            <a:off x="2514600" y="17668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/>
          <p:cNvSpPr>
            <a:spLocks noChangeArrowheads="1"/>
          </p:cNvSpPr>
          <p:nvPr/>
        </p:nvSpPr>
        <p:spPr bwMode="gray">
          <a:xfrm>
            <a:off x="2133600" y="1655763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/>
          <p:cNvSpPr txBox="1">
            <a:spLocks noChangeArrowheads="1"/>
          </p:cNvSpPr>
          <p:nvPr/>
        </p:nvSpPr>
        <p:spPr bwMode="gray">
          <a:xfrm>
            <a:off x="2968625" y="18129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gray">
          <a:xfrm>
            <a:off x="2514600" y="22764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/>
          <p:cNvSpPr>
            <a:spLocks noChangeArrowheads="1"/>
          </p:cNvSpPr>
          <p:nvPr/>
        </p:nvSpPr>
        <p:spPr bwMode="gray">
          <a:xfrm>
            <a:off x="2133600" y="22082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/>
          <p:cNvSpPr txBox="1">
            <a:spLocks noChangeArrowheads="1"/>
          </p:cNvSpPr>
          <p:nvPr/>
        </p:nvSpPr>
        <p:spPr bwMode="gray">
          <a:xfrm>
            <a:off x="2968625" y="23225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gray">
          <a:xfrm>
            <a:off x="2514600" y="27765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/>
          <p:cNvSpPr>
            <a:spLocks noChangeArrowheads="1"/>
          </p:cNvSpPr>
          <p:nvPr/>
        </p:nvSpPr>
        <p:spPr bwMode="gray">
          <a:xfrm>
            <a:off x="2133600" y="2659063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/>
          <p:cNvSpPr txBox="1">
            <a:spLocks noChangeArrowheads="1"/>
          </p:cNvSpPr>
          <p:nvPr/>
        </p:nvSpPr>
        <p:spPr bwMode="gray">
          <a:xfrm>
            <a:off x="2968625" y="282257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/>
          <p:cNvSpPr>
            <a:spLocks noChangeArrowheads="1"/>
          </p:cNvSpPr>
          <p:nvPr/>
        </p:nvSpPr>
        <p:spPr bwMode="gray">
          <a:xfrm>
            <a:off x="2514600" y="32781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/>
          <p:cNvSpPr>
            <a:spLocks noChangeArrowheads="1"/>
          </p:cNvSpPr>
          <p:nvPr/>
        </p:nvSpPr>
        <p:spPr bwMode="gray">
          <a:xfrm>
            <a:off x="2133600" y="3159125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/>
          <p:cNvSpPr txBox="1">
            <a:spLocks noChangeArrowheads="1"/>
          </p:cNvSpPr>
          <p:nvPr/>
        </p:nvSpPr>
        <p:spPr bwMode="gray">
          <a:xfrm>
            <a:off x="2987675" y="3333750"/>
            <a:ext cx="3529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514600" y="37750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/>
          <p:cNvSpPr>
            <a:spLocks noChangeArrowheads="1"/>
          </p:cNvSpPr>
          <p:nvPr/>
        </p:nvSpPr>
        <p:spPr bwMode="gray">
          <a:xfrm>
            <a:off x="2133600" y="3656013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/>
          <p:cNvSpPr txBox="1">
            <a:spLocks noChangeArrowheads="1"/>
          </p:cNvSpPr>
          <p:nvPr/>
        </p:nvSpPr>
        <p:spPr bwMode="gray">
          <a:xfrm>
            <a:off x="2968625" y="38211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gray">
          <a:xfrm>
            <a:off x="2514600" y="4281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/>
          <p:cNvSpPr>
            <a:spLocks noChangeArrowheads="1"/>
          </p:cNvSpPr>
          <p:nvPr/>
        </p:nvSpPr>
        <p:spPr bwMode="gray">
          <a:xfrm>
            <a:off x="2133600" y="4168775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/>
          <p:cNvSpPr txBox="1">
            <a:spLocks noChangeArrowheads="1"/>
          </p:cNvSpPr>
          <p:nvPr/>
        </p:nvSpPr>
        <p:spPr bwMode="gray">
          <a:xfrm>
            <a:off x="2968625" y="4327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2514600" y="4789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/>
          <p:cNvSpPr>
            <a:spLocks noChangeArrowheads="1"/>
          </p:cNvSpPr>
          <p:nvPr/>
        </p:nvSpPr>
        <p:spPr bwMode="gray">
          <a:xfrm>
            <a:off x="2133600" y="47228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/>
          <p:cNvSpPr txBox="1">
            <a:spLocks noChangeArrowheads="1"/>
          </p:cNvSpPr>
          <p:nvPr/>
        </p:nvSpPr>
        <p:spPr bwMode="gray">
          <a:xfrm>
            <a:off x="2968625" y="4835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/>
          <p:cNvSpPr>
            <a:spLocks noChangeArrowheads="1"/>
          </p:cNvSpPr>
          <p:nvPr/>
        </p:nvSpPr>
        <p:spPr bwMode="gray">
          <a:xfrm>
            <a:off x="2514600" y="528955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/>
          <p:cNvSpPr>
            <a:spLocks noChangeArrowheads="1"/>
          </p:cNvSpPr>
          <p:nvPr/>
        </p:nvSpPr>
        <p:spPr bwMode="gray">
          <a:xfrm>
            <a:off x="2133600" y="5172075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/>
          <p:cNvSpPr txBox="1">
            <a:spLocks noChangeArrowheads="1"/>
          </p:cNvSpPr>
          <p:nvPr/>
        </p:nvSpPr>
        <p:spPr bwMode="gray">
          <a:xfrm>
            <a:off x="2968625" y="5335588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 일정</a:t>
            </a:r>
          </a:p>
        </p:txBody>
      </p:sp>
      <p:sp>
        <p:nvSpPr>
          <p:cNvPr id="7199" name="AutoShape 43"/>
          <p:cNvSpPr>
            <a:spLocks noChangeArrowheads="1"/>
          </p:cNvSpPr>
          <p:nvPr/>
        </p:nvSpPr>
        <p:spPr bwMode="gray">
          <a:xfrm>
            <a:off x="2514600" y="579120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/>
          <p:cNvSpPr>
            <a:spLocks noChangeArrowheads="1"/>
          </p:cNvSpPr>
          <p:nvPr/>
        </p:nvSpPr>
        <p:spPr bwMode="gray">
          <a:xfrm>
            <a:off x="2133600" y="5672138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/>
          <p:cNvSpPr txBox="1">
            <a:spLocks noChangeArrowheads="1"/>
          </p:cNvSpPr>
          <p:nvPr/>
        </p:nvSpPr>
        <p:spPr bwMode="gray">
          <a:xfrm>
            <a:off x="2987675" y="5846763"/>
            <a:ext cx="352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/>
          <p:cNvSpPr txBox="1">
            <a:spLocks noChangeArrowheads="1"/>
          </p:cNvSpPr>
          <p:nvPr/>
        </p:nvSpPr>
        <p:spPr bwMode="gray">
          <a:xfrm>
            <a:off x="2971800" y="432435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186AF3-49E3-491C-AAEB-DE8EE7255249}" type="slidenum"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ko-KR" altLang="en-US" sz="2000" dirty="0" smtClean="0"/>
              <a:t>소프트웨어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상세 설계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사용자 프로그램에서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파일을 받고 </a:t>
            </a:r>
            <a:r>
              <a:rPr lang="en-US" altLang="ko-KR" sz="1600" dirty="0" smtClean="0"/>
              <a:t>VR </a:t>
            </a:r>
            <a:r>
              <a:rPr lang="ko-KR" altLang="en-US" sz="1600" dirty="0" smtClean="0"/>
              <a:t>기기를 통해 사용자에게 보여줌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애플리케이션과의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시스템의 자료를 바탕으로 도면 배치 및 수정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사용자 배치 도면에 부합하는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Maria DB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 구축 및 유지보수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각 가구 파일의 평면도 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 저장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63F730-B6F6-4C19-B31D-64905BC3736C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환경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200" dirty="0" smtClean="0"/>
              <a:t>적당한 </a:t>
            </a:r>
            <a:r>
              <a:rPr lang="ko-KR" altLang="en-US" sz="2200" dirty="0"/>
              <a:t>넓이의 빈 공간을 준비한다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현재 거주하는 곳의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정보를 토대로 가상 공간을 생성한다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원하는 브랜드와 가구종류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정보로 목록을 보여주고 선택하게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선택한 가구를 원하는 위치에 배치한다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배치된 </a:t>
            </a:r>
            <a:r>
              <a:rPr lang="ko-KR" altLang="en-US" sz="2200" dirty="0"/>
              <a:t>가구의 위치정보를 토대로 </a:t>
            </a:r>
            <a:r>
              <a:rPr lang="ko-KR" altLang="en-US" sz="2200" dirty="0" err="1"/>
              <a:t>렌더링</a:t>
            </a:r>
            <a:r>
              <a:rPr lang="ko-KR" altLang="en-US" sz="2200" dirty="0"/>
              <a:t>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err="1" smtClean="0"/>
              <a:t>렌더링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된 </a:t>
            </a:r>
            <a:r>
              <a:rPr lang="en-US" altLang="ko-KR" sz="2200" dirty="0"/>
              <a:t>3D</a:t>
            </a:r>
            <a:r>
              <a:rPr lang="ko-KR" altLang="en-US" sz="2200" dirty="0"/>
              <a:t>영상을 </a:t>
            </a:r>
            <a:r>
              <a:rPr lang="ko-KR" altLang="en-US" sz="2200" dirty="0" err="1"/>
              <a:t>모바일로</a:t>
            </a:r>
            <a:r>
              <a:rPr lang="ko-KR" altLang="en-US" sz="2200" dirty="0"/>
              <a:t> 전송해 </a:t>
            </a:r>
            <a:r>
              <a:rPr lang="en-US" altLang="ko-KR" sz="2200" dirty="0"/>
              <a:t>VR</a:t>
            </a:r>
            <a:r>
              <a:rPr lang="ko-KR" altLang="en-US" sz="2200" dirty="0"/>
              <a:t>기기와 연동시킨다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연동된 </a:t>
            </a:r>
            <a:r>
              <a:rPr lang="en-US" altLang="ko-KR" sz="2200" dirty="0"/>
              <a:t>VR</a:t>
            </a:r>
            <a:r>
              <a:rPr lang="ko-KR" altLang="en-US" sz="2200" dirty="0"/>
              <a:t>기기를 착용하고 빈 공간을 움직이며 체험한다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03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업무 분담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팀원 별로 담당 업무</a:t>
            </a:r>
            <a:endParaRPr lang="en-US" altLang="ko-KR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mtClean="0"/>
              <a:t>	</a:t>
            </a:r>
            <a:endParaRPr lang="ko-KR" altLang="en-US" smtClean="0"/>
          </a:p>
        </p:txBody>
      </p:sp>
      <p:graphicFrame>
        <p:nvGraphicFramePr>
          <p:cNvPr id="4" name="Group 37"/>
          <p:cNvGraphicFramePr>
            <a:graphicFrameLocks/>
          </p:cNvGraphicFramePr>
          <p:nvPr/>
        </p:nvGraphicFramePr>
        <p:xfrm>
          <a:off x="1654175" y="2276475"/>
          <a:ext cx="6000750" cy="4176781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</a:tblGrid>
              <a:tr h="59186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김건우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김형민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이수민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485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과 프로그램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App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기기 관련 자료    수집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모델링 관련 자료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2D &lt;-&gt; 3D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모델링    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구축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프로그램과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연동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5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C90D5-D64A-468B-9686-57D8A3BC53B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수행일정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334375" cy="4962525"/>
          </a:xfrm>
        </p:spPr>
        <p:txBody>
          <a:bodyPr/>
          <a:lstStyle/>
          <a:p>
            <a:r>
              <a:rPr lang="ko-KR" altLang="en-US" smtClean="0"/>
              <a:t>시스템 개발 일정</a:t>
            </a:r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8D17A3-EA70-48C9-BD6A-8694CCC7C6AD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42938" y="1928813"/>
          <a:ext cx="7786686" cy="4394197"/>
        </p:xfrm>
        <a:graphic>
          <a:graphicData uri="http://schemas.openxmlformats.org/drawingml/2006/table">
            <a:tbl>
              <a:tblPr/>
              <a:tblGrid>
                <a:gridCol w="1776131"/>
                <a:gridCol w="1776131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</a:tblGrid>
              <a:tr h="29270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추진사항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제안서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자료수집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스터디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프로그램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초기버전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완성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통합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및 보완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최종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발표 및 시연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10" name="Rectangle 2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GitHub</a:t>
            </a:r>
            <a:endParaRPr lang="ko-KR" altLang="en-US" smtClean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500063" y="1125538"/>
            <a:ext cx="8229600" cy="50196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  <a:hlinkClick r:id="rId2"/>
              </a:rPr>
              <a:t>https://github.com/rune8244/KPUProject.git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</a:rPr>
              <a:t>이수민 </a:t>
            </a:r>
            <a:r>
              <a:rPr lang="en-US" altLang="ko-KR" dirty="0" smtClean="0">
                <a:solidFill>
                  <a:srgbClr val="0000FF"/>
                </a:solidFill>
              </a:rPr>
              <a:t>: rune8244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김형민 </a:t>
            </a:r>
            <a:r>
              <a:rPr lang="en-US" altLang="ko-KR" dirty="0" smtClean="0">
                <a:solidFill>
                  <a:srgbClr val="0000FF"/>
                </a:solidFill>
              </a:rPr>
              <a:t>: kim774084@naver.com/</a:t>
            </a:r>
            <a:r>
              <a:rPr lang="en-US" altLang="ko-KR" dirty="0" err="1" smtClean="0">
                <a:solidFill>
                  <a:srgbClr val="0000FF"/>
                </a:solidFill>
              </a:rPr>
              <a:t>Absolion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김건우 </a:t>
            </a:r>
            <a:r>
              <a:rPr lang="en-US" altLang="ko-KR" dirty="0" smtClean="0">
                <a:solidFill>
                  <a:srgbClr val="0000FF"/>
                </a:solidFill>
              </a:rPr>
              <a:t>: kgw3132@gmail.com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AA7F7F-618D-43DE-A270-E2C0B8A6C29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그림 6" descr="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97200"/>
            <a:ext cx="81438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필요기술 및 참고 문헌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z="1800" smtClean="0"/>
              <a:t>Eclipse </a:t>
            </a:r>
            <a:r>
              <a:rPr lang="ko-KR" altLang="en-US" sz="1800" smtClean="0"/>
              <a:t>버전</a:t>
            </a:r>
            <a:endParaRPr lang="en-US" altLang="ko-KR" sz="18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smtClean="0"/>
              <a:t>http://www.eclipse.org/downloads/packages/eclipse-ide-java-ee-developers/neon1a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smtClean="0"/>
          </a:p>
          <a:p>
            <a:r>
              <a:rPr lang="en-US" altLang="ko-KR" sz="1800" smtClean="0"/>
              <a:t>Android Studio </a:t>
            </a:r>
            <a:r>
              <a:rPr lang="ko-KR" altLang="en-US" sz="1800" smtClean="0"/>
              <a:t>버전</a:t>
            </a:r>
            <a:endParaRPr lang="en-US" altLang="ko-KR" sz="18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smtClean="0"/>
              <a:t>https://developer.android.com/studio/index.html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smtClean="0"/>
          </a:p>
          <a:p>
            <a:r>
              <a:rPr lang="en-US" altLang="ko-KR" sz="1800" smtClean="0"/>
              <a:t>Java </a:t>
            </a:r>
            <a:r>
              <a:rPr lang="ko-KR" altLang="en-US" sz="1800" smtClean="0"/>
              <a:t>버전</a:t>
            </a:r>
            <a:endParaRPr lang="en-US" altLang="ko-KR" sz="180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smtClean="0"/>
              <a:t>http://www.oracle.com/technetwork/java/javase/downloads/jdk8-downloads-2133151.html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mtClean="0"/>
          </a:p>
        </p:txBody>
      </p:sp>
      <p:sp>
        <p:nvSpPr>
          <p:cNvPr id="2150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DD6C8D-3242-4C44-AC64-7F8170DAA9E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개요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smtClean="0"/>
              <a:t>연구 개발 배경</a:t>
            </a:r>
            <a:endParaRPr lang="en-US" altLang="ko-KR" smtClean="0"/>
          </a:p>
          <a:p>
            <a:pPr lvl="1" latinLnBrk="1"/>
            <a:r>
              <a:rPr lang="ko-KR" altLang="en-US" smtClean="0"/>
              <a:t>건설회사 측은 모델하우스 건설하는 데 있어 많은 비용과 공간이 필요</a:t>
            </a:r>
            <a:endParaRPr lang="en-US" altLang="ko-KR" smtClean="0"/>
          </a:p>
          <a:p>
            <a:pPr lvl="1" latinLnBrk="1"/>
            <a:r>
              <a:rPr lang="ko-KR" altLang="en-US" smtClean="0"/>
              <a:t>고객입장에서는 </a:t>
            </a:r>
            <a:r>
              <a:rPr lang="en-US" altLang="ko-KR" smtClean="0"/>
              <a:t>VR</a:t>
            </a:r>
            <a:r>
              <a:rPr lang="ko-KR" altLang="en-US" smtClean="0"/>
              <a:t>기기를 통해 본인이 선호하는 디자인을 미리 체험가능</a:t>
            </a:r>
            <a:endParaRPr lang="en-US" altLang="ko-KR" smtClean="0"/>
          </a:p>
          <a:p>
            <a:r>
              <a:rPr lang="ko-KR" altLang="en-US" smtClean="0"/>
              <a:t>연구 개발 목표</a:t>
            </a:r>
            <a:endParaRPr lang="en-US" altLang="ko-KR" smtClean="0"/>
          </a:p>
          <a:p>
            <a:pPr lvl="1"/>
            <a:r>
              <a:rPr lang="ko-KR" altLang="en-US" smtClean="0"/>
              <a:t>가구 관련 데이터베이스 구축 및 유지보수</a:t>
            </a:r>
            <a:endParaRPr lang="en-US" altLang="ko-KR" smtClean="0"/>
          </a:p>
          <a:p>
            <a:pPr lvl="1"/>
            <a:r>
              <a:rPr lang="ko-KR" altLang="en-US" smtClean="0"/>
              <a:t>준비된 </a:t>
            </a:r>
            <a:r>
              <a:rPr lang="en-US" altLang="ko-KR" smtClean="0"/>
              <a:t>2D, 3D </a:t>
            </a:r>
            <a:r>
              <a:rPr lang="ko-KR" altLang="en-US" smtClean="0"/>
              <a:t>파일을 바탕으로 오브젝트 배치</a:t>
            </a:r>
            <a:endParaRPr lang="en-US" altLang="ko-KR" smtClean="0"/>
          </a:p>
          <a:p>
            <a:pPr lvl="1"/>
            <a:r>
              <a:rPr lang="ko-KR" altLang="en-US" smtClean="0"/>
              <a:t>사용자의 편의에 맞는 인터페이스 개발</a:t>
            </a:r>
            <a:endParaRPr lang="en-US" altLang="ko-KR" smtClean="0"/>
          </a:p>
          <a:p>
            <a:pPr lvl="1"/>
            <a:r>
              <a:rPr lang="ko-KR" altLang="en-US" smtClean="0"/>
              <a:t>모델링 된 정보를 바탕으로 </a:t>
            </a:r>
            <a:r>
              <a:rPr lang="en-US" altLang="ko-KR" smtClean="0"/>
              <a:t>VR </a:t>
            </a:r>
            <a:r>
              <a:rPr lang="ko-KR" altLang="en-US" smtClean="0"/>
              <a:t>기기에 연동 및 출력</a:t>
            </a:r>
            <a:endParaRPr lang="en-US" altLang="ko-KR" smtClean="0"/>
          </a:p>
          <a:p>
            <a:r>
              <a:rPr lang="ko-KR" altLang="en-US" smtClean="0"/>
              <a:t>연구 개발 효과</a:t>
            </a:r>
          </a:p>
          <a:p>
            <a:pPr lvl="1"/>
            <a:r>
              <a:rPr lang="ko-KR" altLang="en-US" smtClean="0"/>
              <a:t>건설회사 </a:t>
            </a:r>
            <a:r>
              <a:rPr lang="en-US" altLang="ko-KR" smtClean="0"/>
              <a:t>: </a:t>
            </a:r>
            <a:r>
              <a:rPr lang="ko-KR" altLang="en-US" smtClean="0"/>
              <a:t>모델하우스 건설 비용 절감 및 공간 절약</a:t>
            </a:r>
            <a:endParaRPr lang="en-US" altLang="ko-KR" smtClean="0"/>
          </a:p>
          <a:p>
            <a:pPr lvl="1"/>
            <a:r>
              <a:rPr lang="ko-KR" altLang="en-US" smtClean="0"/>
              <a:t>고객 </a:t>
            </a:r>
            <a:r>
              <a:rPr lang="en-US" altLang="ko-KR" smtClean="0"/>
              <a:t>: </a:t>
            </a:r>
            <a:r>
              <a:rPr lang="ko-KR" altLang="en-US" smtClean="0"/>
              <a:t>직접적인 구매 및 배치 노동력의 절감</a:t>
            </a:r>
            <a:r>
              <a:rPr lang="en-US" altLang="ko-KR" smtClean="0"/>
              <a:t>, </a:t>
            </a:r>
            <a:r>
              <a:rPr lang="ko-KR" altLang="en-US" smtClean="0"/>
              <a:t>미리 선호하는 디자인 경험 가능</a:t>
            </a:r>
            <a:endParaRPr lang="en-US" altLang="ko-KR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SweetHome3D</a:t>
            </a:r>
            <a:r>
              <a:rPr lang="ko-KR" altLang="en-US" smtClean="0"/>
              <a:t>를 활용한 공간 배치 및 </a:t>
            </a:r>
            <a:r>
              <a:rPr lang="en-US" altLang="ko-KR" smtClean="0"/>
              <a:t>3D </a:t>
            </a:r>
            <a:r>
              <a:rPr lang="ko-KR" altLang="en-US" smtClean="0"/>
              <a:t>렌더링</a:t>
            </a:r>
          </a:p>
        </p:txBody>
      </p:sp>
      <p:sp>
        <p:nvSpPr>
          <p:cNvPr id="10244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C70A68-CB7B-436B-A9ED-FE41F59F967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45" name="그림 22" descr="sweethome3d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28813"/>
            <a:ext cx="7385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FloorPlanner Demo</a:t>
            </a:r>
            <a:endParaRPr lang="ko-KR" altLang="en-US" smtClean="0"/>
          </a:p>
        </p:txBody>
      </p:sp>
      <p:sp>
        <p:nvSpPr>
          <p:cNvPr id="11268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43A64-889C-4D91-90EB-F69BE55B6BC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FloorPlanner 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75009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7989888" cy="2101850"/>
          </a:xfrm>
        </p:spPr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수행 시나리오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                                    </a:t>
            </a:r>
            <a:br>
              <a:rPr lang="en-US" altLang="ko-KR" smtClean="0"/>
            </a:br>
            <a:endParaRPr lang="ko-KR" altLang="en-US" smtClean="0"/>
          </a:p>
        </p:txBody>
      </p:sp>
      <p:sp>
        <p:nvSpPr>
          <p:cNvPr id="12291" name="슬라이드 번호 개체 틀 3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D4CB4-1F41-45D5-B58F-E8B73C9B8EEE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그림 43" descr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7375"/>
            <a:ext cx="42306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오른쪽 화살표 42"/>
          <p:cNvSpPr>
            <a:spLocks noChangeArrowheads="1"/>
          </p:cNvSpPr>
          <p:nvPr/>
        </p:nvSpPr>
        <p:spPr bwMode="auto">
          <a:xfrm>
            <a:off x="3506788" y="2928938"/>
            <a:ext cx="1143000" cy="785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1229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1788"/>
            <a:ext cx="331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직사각형 3"/>
          <p:cNvSpPr>
            <a:spLocks noChangeArrowheads="1"/>
          </p:cNvSpPr>
          <p:nvPr/>
        </p:nvSpPr>
        <p:spPr bwMode="auto">
          <a:xfrm>
            <a:off x="5472113" y="5013325"/>
            <a:ext cx="2663825" cy="28733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solidFill>
                  <a:schemeClr val="tx1"/>
                </a:solidFill>
                <a:latin typeface="HY견고딕" panose="02030600000101010101" pitchFamily="18" charset="-127"/>
              </a:rPr>
              <a:t>3D</a:t>
            </a:r>
            <a:endParaRPr lang="ko-KR" altLang="en-US" sz="16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VR Furniture Layout System </a:t>
            </a:r>
            <a:r>
              <a:rPr lang="ko-KR" altLang="en-US" smtClean="0"/>
              <a:t>간략 구성도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13316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A3A16-3680-4578-884D-8E7D16C8491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3317" name="그룹 50"/>
          <p:cNvGrpSpPr>
            <a:grpSpLocks/>
          </p:cNvGrpSpPr>
          <p:nvPr/>
        </p:nvGrpSpPr>
        <p:grpSpPr bwMode="auto">
          <a:xfrm>
            <a:off x="857250" y="2000250"/>
            <a:ext cx="1643063" cy="2500313"/>
            <a:chOff x="857224" y="2000240"/>
            <a:chExt cx="1643074" cy="2500330"/>
          </a:xfrm>
        </p:grpSpPr>
        <p:sp>
          <p:nvSpPr>
            <p:cNvPr id="28" name="빗면 27"/>
            <p:cNvSpPr/>
            <p:nvPr/>
          </p:nvSpPr>
          <p:spPr bwMode="auto">
            <a:xfrm>
              <a:off x="8572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Main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DB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System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1142976" y="33575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142976" y="3786190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DB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8" name="그룹 49"/>
          <p:cNvGrpSpPr>
            <a:grpSpLocks/>
          </p:cNvGrpSpPr>
          <p:nvPr/>
        </p:nvGrpSpPr>
        <p:grpSpPr bwMode="auto">
          <a:xfrm>
            <a:off x="3929063" y="2000250"/>
            <a:ext cx="1643062" cy="2500313"/>
            <a:chOff x="2643174" y="2000240"/>
            <a:chExt cx="1643074" cy="2500330"/>
          </a:xfrm>
        </p:grpSpPr>
        <p:sp>
          <p:nvSpPr>
            <p:cNvPr id="37" name="빗면 36"/>
            <p:cNvSpPr/>
            <p:nvPr/>
          </p:nvSpPr>
          <p:spPr bwMode="auto">
            <a:xfrm>
              <a:off x="264317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User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Program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2928926" y="33702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30513" y="3786190"/>
              <a:ext cx="1071571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Design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9" name="그룹 48"/>
          <p:cNvGrpSpPr>
            <a:grpSpLocks/>
          </p:cNvGrpSpPr>
          <p:nvPr/>
        </p:nvGrpSpPr>
        <p:grpSpPr bwMode="auto">
          <a:xfrm>
            <a:off x="6918325" y="2000250"/>
            <a:ext cx="1643063" cy="2500313"/>
            <a:chOff x="4429124" y="2000240"/>
            <a:chExt cx="1643074" cy="2500330"/>
          </a:xfrm>
        </p:grpSpPr>
        <p:sp>
          <p:nvSpPr>
            <p:cNvPr id="45" name="빗면 44"/>
            <p:cNvSpPr/>
            <p:nvPr/>
          </p:nvSpPr>
          <p:spPr bwMode="auto">
            <a:xfrm>
              <a:off x="44291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Mobile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App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4725989" y="3370262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4725989" y="3786190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View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20" name="그룹 58"/>
          <p:cNvGrpSpPr>
            <a:grpSpLocks/>
          </p:cNvGrpSpPr>
          <p:nvPr/>
        </p:nvGrpSpPr>
        <p:grpSpPr bwMode="auto">
          <a:xfrm>
            <a:off x="2643188" y="3273425"/>
            <a:ext cx="1214437" cy="144463"/>
            <a:chOff x="2643174" y="2428868"/>
            <a:chExt cx="1214446" cy="144464"/>
          </a:xfrm>
        </p:grpSpPr>
        <p:cxnSp>
          <p:nvCxnSpPr>
            <p:cNvPr id="13332" name="직선 화살표 연결선 52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3" name="직선 화살표 연결선 56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321" name="그룹 59"/>
          <p:cNvGrpSpPr>
            <a:grpSpLocks/>
          </p:cNvGrpSpPr>
          <p:nvPr/>
        </p:nvGrpSpPr>
        <p:grpSpPr bwMode="auto">
          <a:xfrm>
            <a:off x="5643563" y="3273425"/>
            <a:ext cx="1214437" cy="144463"/>
            <a:chOff x="2643174" y="2428868"/>
            <a:chExt cx="1214446" cy="144464"/>
          </a:xfrm>
        </p:grpSpPr>
        <p:cxnSp>
          <p:nvCxnSpPr>
            <p:cNvPr id="13330" name="직선 화살표 연결선 60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직선 화살표 연결선 61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TextBox 62"/>
          <p:cNvSpPr txBox="1"/>
          <p:nvPr/>
        </p:nvSpPr>
        <p:spPr>
          <a:xfrm>
            <a:off x="2643188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3250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5" name="위로 굽은 화살표 64"/>
          <p:cNvSpPr/>
          <p:nvPr/>
        </p:nvSpPr>
        <p:spPr bwMode="auto">
          <a:xfrm flipH="1">
            <a:off x="1428750" y="4643438"/>
            <a:ext cx="1071563" cy="928687"/>
          </a:xfrm>
          <a:prstGeom prst="bentUp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325" name="그림 65" descr="Compa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214813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490788" y="6072188"/>
            <a:ext cx="1785937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가구점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건설회사</a:t>
            </a:r>
          </a:p>
        </p:txBody>
      </p:sp>
      <p:pic>
        <p:nvPicPr>
          <p:cNvPr id="13327" name="그림 67" descr="오큘러스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5357813"/>
            <a:ext cx="18811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아래쪽 화살표 68"/>
          <p:cNvSpPr/>
          <p:nvPr/>
        </p:nvSpPr>
        <p:spPr bwMode="auto">
          <a:xfrm>
            <a:off x="7500938" y="4572000"/>
            <a:ext cx="500062" cy="857250"/>
          </a:xfrm>
          <a:prstGeom prst="down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070725" y="4572000"/>
            <a:ext cx="430213" cy="1214438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시스템 </a:t>
            </a:r>
            <a:r>
              <a:rPr lang="en-US" altLang="ko-KR" smtClean="0"/>
              <a:t>UI</a:t>
            </a:r>
          </a:p>
          <a:p>
            <a:endParaRPr lang="ko-KR" altLang="en-US" smtClean="0"/>
          </a:p>
        </p:txBody>
      </p:sp>
      <p:sp>
        <p:nvSpPr>
          <p:cNvPr id="14340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B07A77-9623-47BB-B32A-52511DE7478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341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2592387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27305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그룹 30"/>
          <p:cNvGrpSpPr>
            <a:grpSpLocks/>
          </p:cNvGrpSpPr>
          <p:nvPr/>
        </p:nvGrpSpPr>
        <p:grpSpPr bwMode="auto">
          <a:xfrm>
            <a:off x="6334125" y="1916113"/>
            <a:ext cx="2339975" cy="1382712"/>
            <a:chOff x="0" y="44624"/>
            <a:chExt cx="7596336" cy="4623603"/>
          </a:xfrm>
        </p:grpSpPr>
        <p:pic>
          <p:nvPicPr>
            <p:cNvPr id="14346" name="그림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24"/>
              <a:ext cx="7596336" cy="462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7" name="그룹 32"/>
            <p:cNvGrpSpPr>
              <a:grpSpLocks/>
            </p:cNvGrpSpPr>
            <p:nvPr/>
          </p:nvGrpSpPr>
          <p:grpSpPr bwMode="auto">
            <a:xfrm>
              <a:off x="3670801" y="4293096"/>
              <a:ext cx="254733" cy="254733"/>
              <a:chOff x="3402850" y="4004016"/>
              <a:chExt cx="1771774" cy="1771771"/>
            </a:xfrm>
          </p:grpSpPr>
          <p:grpSp>
            <p:nvGrpSpPr>
              <p:cNvPr id="34" name="그룹 33"/>
              <p:cNvGrpSpPr/>
              <p:nvPr/>
            </p:nvGrpSpPr>
            <p:grpSpPr>
              <a:xfrm rot="1449964">
                <a:off x="3402850" y="4004016"/>
                <a:ext cx="1771774" cy="1771771"/>
                <a:chOff x="1394396" y="1854727"/>
                <a:chExt cx="2741867" cy="2741867"/>
              </a:xfrm>
              <a:solidFill>
                <a:schemeClr val="bg1"/>
              </a:solidFill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4" name="순서도: 수동 연산 5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5" name="순서도: 수동 연산 5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 rot="162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2" name="순서도: 수동 연산 51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3" name="순서도: 수동 연산 52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 rot="18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0" name="순서도: 수동 연산 49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1" name="순서도: 수동 연산 50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 rot="36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8" name="순서도: 수동 연산 47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9" name="순서도: 수동 연산 48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 rot="198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6" name="순서도: 수동 연산 45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7" name="순서도: 수동 연산 46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 rot="180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4" name="순서도: 수동 연산 4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5" name="순서도: 수동 연산 4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43" name="타원 42"/>
                <p:cNvSpPr/>
                <p:nvPr/>
              </p:nvSpPr>
              <p:spPr>
                <a:xfrm>
                  <a:off x="1579465" y="2039796"/>
                  <a:ext cx="2371728" cy="23717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5" name="타원 34"/>
              <p:cNvSpPr/>
              <p:nvPr/>
            </p:nvSpPr>
            <p:spPr>
              <a:xfrm rot="1716350">
                <a:off x="3571858" y="4176358"/>
                <a:ext cx="1433803" cy="1403039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79382" y="4250202"/>
                <a:ext cx="1182899" cy="1144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14344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3621088"/>
            <a:ext cx="12128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아래쪽 화살표 2"/>
          <p:cNvSpPr>
            <a:spLocks noChangeArrowheads="1"/>
          </p:cNvSpPr>
          <p:nvPr/>
        </p:nvSpPr>
        <p:spPr bwMode="auto">
          <a:xfrm rot="10800000">
            <a:off x="7356475" y="3298825"/>
            <a:ext cx="288925" cy="490538"/>
          </a:xfrm>
          <a:prstGeom prst="downArrow">
            <a:avLst>
              <a:gd name="adj1" fmla="val 50000"/>
              <a:gd name="adj2" fmla="val 49936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순서도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010472"/>
            <a:ext cx="6782337" cy="41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36218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228TGp_well-being_light</Template>
  <TotalTime>2939</TotalTime>
  <Words>872</Words>
  <Application>Microsoft Office PowerPoint</Application>
  <PresentationFormat>화면 슬라이드 쇼(4:3)</PresentationFormat>
  <Paragraphs>289</Paragraphs>
  <Slides>25</Slides>
  <Notes>2</Notes>
  <HiddenSlides>0</HiddenSlides>
  <MMClips>1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HY견고딕</vt:lpstr>
      <vt:lpstr>굴림</vt:lpstr>
      <vt:lpstr>맑은 고딕</vt:lpstr>
      <vt:lpstr>새굴림</vt:lpstr>
      <vt:lpstr>Arial</vt:lpstr>
      <vt:lpstr>Verdana</vt:lpstr>
      <vt:lpstr>Wingdings</vt:lpstr>
      <vt:lpstr>228TGp_well-being_light</vt:lpstr>
      <vt:lpstr>Image</vt:lpstr>
      <vt:lpstr>VR을 이용한 가구 배치 시스템 VR Furniture Layout System</vt:lpstr>
      <vt:lpstr>차        례</vt:lpstr>
      <vt:lpstr>종합설계 개요</vt:lpstr>
      <vt:lpstr>관련 연구 및 사례</vt:lpstr>
      <vt:lpstr>관련 연구 및 사례</vt:lpstr>
      <vt:lpstr> 시스템 수행 시나리오                                             </vt:lpstr>
      <vt:lpstr>시스템 구성도</vt:lpstr>
      <vt:lpstr>시스템 구성도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개발 방법</vt:lpstr>
      <vt:lpstr>데모 환경 설계</vt:lpstr>
      <vt:lpstr>업무 분담</vt:lpstr>
      <vt:lpstr>종합설계 수행일정</vt:lpstr>
      <vt:lpstr>GitHub</vt:lpstr>
      <vt:lpstr>필요기술 및 참고 문헌</vt:lpstr>
    </vt:vector>
  </TitlesOfParts>
  <Company>한국산업기술대학교 교무팀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김형민</cp:lastModifiedBy>
  <cp:revision>151</cp:revision>
  <dcterms:created xsi:type="dcterms:W3CDTF">2007-05-11T05:56:01Z</dcterms:created>
  <dcterms:modified xsi:type="dcterms:W3CDTF">2017-02-20T01:16:40Z</dcterms:modified>
</cp:coreProperties>
</file>